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8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EC835E-9E77-4D61-A10D-6A131D16B2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EE54A36-C9AB-4EB9-BC92-D1FFE5335D9A}">
      <dgm:prSet/>
      <dgm:spPr/>
      <dgm:t>
        <a:bodyPr/>
        <a:lstStyle/>
        <a:p>
          <a:r>
            <a:rPr lang="fr-BE"/>
            <a:t>Le schéma narratif </a:t>
          </a:r>
          <a:endParaRPr lang="en-US"/>
        </a:p>
      </dgm:t>
    </dgm:pt>
    <dgm:pt modelId="{A0CB04F9-745E-4C0E-8CCD-307EF9479AC1}" type="parTrans" cxnId="{2FF7D5E0-2024-47DF-BAF8-2B248A83A0BB}">
      <dgm:prSet/>
      <dgm:spPr/>
      <dgm:t>
        <a:bodyPr/>
        <a:lstStyle/>
        <a:p>
          <a:endParaRPr lang="en-US"/>
        </a:p>
      </dgm:t>
    </dgm:pt>
    <dgm:pt modelId="{9C4ACE10-A4D2-4642-B999-6D658FAF4C92}" type="sibTrans" cxnId="{2FF7D5E0-2024-47DF-BAF8-2B248A83A0BB}">
      <dgm:prSet/>
      <dgm:spPr/>
      <dgm:t>
        <a:bodyPr/>
        <a:lstStyle/>
        <a:p>
          <a:endParaRPr lang="en-US"/>
        </a:p>
      </dgm:t>
    </dgm:pt>
    <dgm:pt modelId="{1956000F-8F56-428A-8ADD-CDF8056C75DF}">
      <dgm:prSet/>
      <dgm:spPr/>
      <dgm:t>
        <a:bodyPr/>
        <a:lstStyle/>
        <a:p>
          <a:r>
            <a:rPr lang="fr-BE"/>
            <a:t>Lecture + savoir écouter sur saint Nicolas</a:t>
          </a:r>
          <a:endParaRPr lang="en-US"/>
        </a:p>
      </dgm:t>
    </dgm:pt>
    <dgm:pt modelId="{15D22302-ABE3-4454-9AF5-DFCB9774D4DF}" type="parTrans" cxnId="{1F999259-3DFB-4A13-B0C5-1A108F09A757}">
      <dgm:prSet/>
      <dgm:spPr/>
      <dgm:t>
        <a:bodyPr/>
        <a:lstStyle/>
        <a:p>
          <a:endParaRPr lang="en-US"/>
        </a:p>
      </dgm:t>
    </dgm:pt>
    <dgm:pt modelId="{DCC2F1D5-E6BC-4947-B38D-EB9C3047BF7A}" type="sibTrans" cxnId="{1F999259-3DFB-4A13-B0C5-1A108F09A757}">
      <dgm:prSet/>
      <dgm:spPr/>
      <dgm:t>
        <a:bodyPr/>
        <a:lstStyle/>
        <a:p>
          <a:endParaRPr lang="en-US"/>
        </a:p>
      </dgm:t>
    </dgm:pt>
    <dgm:pt modelId="{5DDDD472-5700-43BC-99BD-01DEF69FE87F}">
      <dgm:prSet/>
      <dgm:spPr/>
      <dgm:t>
        <a:bodyPr/>
        <a:lstStyle/>
        <a:p>
          <a:r>
            <a:rPr lang="fr-BE"/>
            <a:t>Les connecteurs </a:t>
          </a:r>
          <a:endParaRPr lang="en-US"/>
        </a:p>
      </dgm:t>
    </dgm:pt>
    <dgm:pt modelId="{86236BBE-8A5A-4E94-A7AC-E5596B225809}" type="parTrans" cxnId="{989B1C9A-ACE2-4F79-8B0E-D8BAEF3B5BF1}">
      <dgm:prSet/>
      <dgm:spPr/>
      <dgm:t>
        <a:bodyPr/>
        <a:lstStyle/>
        <a:p>
          <a:endParaRPr lang="en-US"/>
        </a:p>
      </dgm:t>
    </dgm:pt>
    <dgm:pt modelId="{49D4E9B4-8E01-4BE2-90FD-02A21B52D37F}" type="sibTrans" cxnId="{989B1C9A-ACE2-4F79-8B0E-D8BAEF3B5BF1}">
      <dgm:prSet/>
      <dgm:spPr/>
      <dgm:t>
        <a:bodyPr/>
        <a:lstStyle/>
        <a:p>
          <a:endParaRPr lang="en-US"/>
        </a:p>
      </dgm:t>
    </dgm:pt>
    <dgm:pt modelId="{13FBFDB6-A833-48D4-A192-D1E9A0FE4508}" type="pres">
      <dgm:prSet presAssocID="{37EC835E-9E77-4D61-A10D-6A131D16B2D7}" presName="linear" presStyleCnt="0">
        <dgm:presLayoutVars>
          <dgm:animLvl val="lvl"/>
          <dgm:resizeHandles val="exact"/>
        </dgm:presLayoutVars>
      </dgm:prSet>
      <dgm:spPr/>
    </dgm:pt>
    <dgm:pt modelId="{A30A10BE-244A-4A99-9B98-BBBE65872E04}" type="pres">
      <dgm:prSet presAssocID="{FEE54A36-C9AB-4EB9-BC92-D1FFE5335D9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4228F14-26BC-498F-A441-933724FED950}" type="pres">
      <dgm:prSet presAssocID="{9C4ACE10-A4D2-4642-B999-6D658FAF4C92}" presName="spacer" presStyleCnt="0"/>
      <dgm:spPr/>
    </dgm:pt>
    <dgm:pt modelId="{2A1B6755-F521-4086-B87E-E957A76DC27F}" type="pres">
      <dgm:prSet presAssocID="{1956000F-8F56-428A-8ADD-CDF8056C75D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4A210A7-8456-4CD9-8E2B-9C5CF0FEF365}" type="pres">
      <dgm:prSet presAssocID="{DCC2F1D5-E6BC-4947-B38D-EB9C3047BF7A}" presName="spacer" presStyleCnt="0"/>
      <dgm:spPr/>
    </dgm:pt>
    <dgm:pt modelId="{96985854-F049-46B3-9632-767D3E7110C4}" type="pres">
      <dgm:prSet presAssocID="{5DDDD472-5700-43BC-99BD-01DEF69FE87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5E4BC14-7DD5-43B6-942F-00BC02635859}" type="presOf" srcId="{FEE54A36-C9AB-4EB9-BC92-D1FFE5335D9A}" destId="{A30A10BE-244A-4A99-9B98-BBBE65872E04}" srcOrd="0" destOrd="0" presId="urn:microsoft.com/office/officeart/2005/8/layout/vList2"/>
    <dgm:cxn modelId="{1F999259-3DFB-4A13-B0C5-1A108F09A757}" srcId="{37EC835E-9E77-4D61-A10D-6A131D16B2D7}" destId="{1956000F-8F56-428A-8ADD-CDF8056C75DF}" srcOrd="1" destOrd="0" parTransId="{15D22302-ABE3-4454-9AF5-DFCB9774D4DF}" sibTransId="{DCC2F1D5-E6BC-4947-B38D-EB9C3047BF7A}"/>
    <dgm:cxn modelId="{8B6B387E-EE2B-4A5D-889F-ADF0D607B9E6}" type="presOf" srcId="{5DDDD472-5700-43BC-99BD-01DEF69FE87F}" destId="{96985854-F049-46B3-9632-767D3E7110C4}" srcOrd="0" destOrd="0" presId="urn:microsoft.com/office/officeart/2005/8/layout/vList2"/>
    <dgm:cxn modelId="{F9FDF58B-B789-4B1C-8877-30446B777D95}" type="presOf" srcId="{1956000F-8F56-428A-8ADD-CDF8056C75DF}" destId="{2A1B6755-F521-4086-B87E-E957A76DC27F}" srcOrd="0" destOrd="0" presId="urn:microsoft.com/office/officeart/2005/8/layout/vList2"/>
    <dgm:cxn modelId="{989B1C9A-ACE2-4F79-8B0E-D8BAEF3B5BF1}" srcId="{37EC835E-9E77-4D61-A10D-6A131D16B2D7}" destId="{5DDDD472-5700-43BC-99BD-01DEF69FE87F}" srcOrd="2" destOrd="0" parTransId="{86236BBE-8A5A-4E94-A7AC-E5596B225809}" sibTransId="{49D4E9B4-8E01-4BE2-90FD-02A21B52D37F}"/>
    <dgm:cxn modelId="{E29F2BCD-4928-411E-A3E0-EAC267D0AD88}" type="presOf" srcId="{37EC835E-9E77-4D61-A10D-6A131D16B2D7}" destId="{13FBFDB6-A833-48D4-A192-D1E9A0FE4508}" srcOrd="0" destOrd="0" presId="urn:microsoft.com/office/officeart/2005/8/layout/vList2"/>
    <dgm:cxn modelId="{2FF7D5E0-2024-47DF-BAF8-2B248A83A0BB}" srcId="{37EC835E-9E77-4D61-A10D-6A131D16B2D7}" destId="{FEE54A36-C9AB-4EB9-BC92-D1FFE5335D9A}" srcOrd="0" destOrd="0" parTransId="{A0CB04F9-745E-4C0E-8CCD-307EF9479AC1}" sibTransId="{9C4ACE10-A4D2-4642-B999-6D658FAF4C92}"/>
    <dgm:cxn modelId="{DBE1E747-0450-428B-A82D-875D1A7CF648}" type="presParOf" srcId="{13FBFDB6-A833-48D4-A192-D1E9A0FE4508}" destId="{A30A10BE-244A-4A99-9B98-BBBE65872E04}" srcOrd="0" destOrd="0" presId="urn:microsoft.com/office/officeart/2005/8/layout/vList2"/>
    <dgm:cxn modelId="{EA072EE1-9DBB-4B9F-A3E3-C2AA7C0BCCBA}" type="presParOf" srcId="{13FBFDB6-A833-48D4-A192-D1E9A0FE4508}" destId="{04228F14-26BC-498F-A441-933724FED950}" srcOrd="1" destOrd="0" presId="urn:microsoft.com/office/officeart/2005/8/layout/vList2"/>
    <dgm:cxn modelId="{CC383A7C-EAB6-421C-ABE5-A0CD0F865ACA}" type="presParOf" srcId="{13FBFDB6-A833-48D4-A192-D1E9A0FE4508}" destId="{2A1B6755-F521-4086-B87E-E957A76DC27F}" srcOrd="2" destOrd="0" presId="urn:microsoft.com/office/officeart/2005/8/layout/vList2"/>
    <dgm:cxn modelId="{7D927F4A-96A7-41B9-9B98-7CE0D2CD9D12}" type="presParOf" srcId="{13FBFDB6-A833-48D4-A192-D1E9A0FE4508}" destId="{B4A210A7-8456-4CD9-8E2B-9C5CF0FEF365}" srcOrd="3" destOrd="0" presId="urn:microsoft.com/office/officeart/2005/8/layout/vList2"/>
    <dgm:cxn modelId="{02655936-83B9-438A-AF28-0D1B6E4DC2B1}" type="presParOf" srcId="{13FBFDB6-A833-48D4-A192-D1E9A0FE4508}" destId="{96985854-F049-46B3-9632-767D3E7110C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0A10BE-244A-4A99-9B98-BBBE65872E04}">
      <dsp:nvSpPr>
        <dsp:cNvPr id="0" name=""/>
        <dsp:cNvSpPr/>
      </dsp:nvSpPr>
      <dsp:spPr>
        <a:xfrm>
          <a:off x="0" y="23961"/>
          <a:ext cx="11293200" cy="11547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4700" kern="1200"/>
            <a:t>Le schéma narratif </a:t>
          </a:r>
          <a:endParaRPr lang="en-US" sz="4700" kern="1200"/>
        </a:p>
      </dsp:txBody>
      <dsp:txXfrm>
        <a:off x="56372" y="80333"/>
        <a:ext cx="11180456" cy="1042046"/>
      </dsp:txXfrm>
    </dsp:sp>
    <dsp:sp modelId="{2A1B6755-F521-4086-B87E-E957A76DC27F}">
      <dsp:nvSpPr>
        <dsp:cNvPr id="0" name=""/>
        <dsp:cNvSpPr/>
      </dsp:nvSpPr>
      <dsp:spPr>
        <a:xfrm>
          <a:off x="0" y="1314111"/>
          <a:ext cx="11293200" cy="11547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4700" kern="1200"/>
            <a:t>Lecture + savoir écouter sur saint Nicolas</a:t>
          </a:r>
          <a:endParaRPr lang="en-US" sz="4700" kern="1200"/>
        </a:p>
      </dsp:txBody>
      <dsp:txXfrm>
        <a:off x="56372" y="1370483"/>
        <a:ext cx="11180456" cy="1042046"/>
      </dsp:txXfrm>
    </dsp:sp>
    <dsp:sp modelId="{96985854-F049-46B3-9632-767D3E7110C4}">
      <dsp:nvSpPr>
        <dsp:cNvPr id="0" name=""/>
        <dsp:cNvSpPr/>
      </dsp:nvSpPr>
      <dsp:spPr>
        <a:xfrm>
          <a:off x="0" y="2604261"/>
          <a:ext cx="11293200" cy="11547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4700" kern="1200"/>
            <a:t>Les connecteurs </a:t>
          </a:r>
          <a:endParaRPr lang="en-US" sz="4700" kern="1200"/>
        </a:p>
      </dsp:txBody>
      <dsp:txXfrm>
        <a:off x="56372" y="2660633"/>
        <a:ext cx="11180456" cy="10420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1818-E75A-458F-AC5B-0E9A2C76B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056" y="448056"/>
            <a:ext cx="11292840" cy="3401568"/>
          </a:xfrm>
        </p:spPr>
        <p:txBody>
          <a:bodyPr anchor="b">
            <a:normAutofit/>
          </a:bodyPr>
          <a:lstStyle>
            <a:lvl1pPr algn="l"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E64DE-978B-4F95-BB3C-D027D8008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 algn="l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6CC717-08C5-4F3E-B8AA-BA93C8755982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6B5700-AA45-4E20-8BE5-276204113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5B7199-CC00-4D38-8B48-F8A539112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6BC76EC-3453-4CE0-A71D-BD2194075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Monday, May 8,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297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733FC-38A1-463C-BF3D-0D99784E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D076A-A004-4560-A43B-028624E20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48056" y="1956816"/>
            <a:ext cx="11301984" cy="3995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FBA60-9309-4F2A-9FA9-305C4AFBE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3CF612A-4CB0-4F57-9A87-F049CECB184D}" type="datetime2">
              <a:rPr lang="en-US" smtClean="0"/>
              <a:t>Monday, May 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BF451-928F-4E55-8A76-111D0E211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EC161-BA80-4E93-AEB1-B61E38C09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29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44E3E-5EFE-4FCB-86A2-5E20CC6525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232136" y="448056"/>
            <a:ext cx="1581912" cy="55046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5005E-2E0C-4200-BF29-1135A35EE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38912" y="438912"/>
            <a:ext cx="9436608" cy="55046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BBBED-3B21-4271-BC0F-BBA258B5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F397F40-C8F7-4897-A6B8-241042F913A9}" type="datetime2">
              <a:rPr lang="en-US" smtClean="0"/>
              <a:t>Monday, May 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9CED5-56F3-4943-8143-918F7A86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87180-7248-4741-8E3B-9AAFB414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9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B7685-BDD9-488F-B082-33592E0F1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CB5FF-7FB5-4B8A-BF1C-48765D40B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3783013"/>
          </a:xfrm>
        </p:spPr>
        <p:txBody>
          <a:bodyPr wrap="square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A03860-F8F0-4186-B5D0-72C935B2C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0B9D802-9E36-42DA-B6CA-6C937CBE8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227B5A7-BF66-4C50-9DAD-A24070310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Monday, May 8,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05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2B8D-DB20-44D1-84BC-F7668591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448056"/>
            <a:ext cx="11311128" cy="3401568"/>
          </a:xfrm>
        </p:spPr>
        <p:txBody>
          <a:bodyPr anchor="b">
            <a:norm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4C298-618E-4642-8F2B-8DD253ED5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3ECD5-2EEA-457B-9C93-36F8AF36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10EDCA73-0A86-4195-A787-75037827079D}" type="datetime2">
              <a:rPr lang="en-US" smtClean="0"/>
              <a:t>Monday, May 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A15D4-F172-4025-9290-C8F5D4197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6CD73-9984-4E1D-BD74-37115C1F4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‹N°›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9FAD47-5E44-4EE5-A422-A77593F8F3A3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593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74E41-AB27-418C-AA9E-8F863DDE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9E10A-E18D-4122-A71B-0A22F695E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1735200"/>
            <a:ext cx="5431536" cy="4214750"/>
          </a:xfrm>
        </p:spPr>
        <p:txBody>
          <a:bodyPr/>
          <a:lstStyle>
            <a:lvl1pPr marL="450000">
              <a:defRPr/>
            </a:lvl1pPr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25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B980D-2720-431B-88C8-4D837023B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0" y="1735200"/>
            <a:ext cx="5431536" cy="4214750"/>
          </a:xfrm>
        </p:spPr>
        <p:txBody>
          <a:bodyPr/>
          <a:lstStyle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43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EB211-F6F7-4C53-B25F-F1EBF7A8B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3C75374-B296-498E-A935-80631EA9020D}" type="datetime2">
              <a:rPr lang="en-US" smtClean="0"/>
              <a:t>Monday, May 8,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A830D-482E-415E-B855-D561B94BD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FB2AC-9F49-4D35-8C5E-ECECC6B1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99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5D59-DC0A-4295-8714-902B54B9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114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A33E2-E7AE-4E37-9DF1-69697E45D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E79D5-E651-4B82-AFAA-DE6E16AC3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056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A91196-F771-42C3-A726-A4ECF561F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9360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76BA18-D373-4B5F-B812-5D5E4C237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9360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95D0EB-9F99-4C95-ADA6-AC6B493C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B098B728-214A-4ABC-8432-5B3A5A66A987}" type="datetime2">
              <a:rPr lang="en-US" smtClean="0"/>
              <a:t>Monday, May 8, 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B69A9-1E48-4683-8873-D888C39E6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7E419C-3010-4562-BA4B-ECBC2DBE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5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8066-A255-4886-A4B0-2AC829A76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5559552"/>
          </a:xfrm>
        </p:spPr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8D80A-6560-46E3-AF30-9CEC54EA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015F02D0-6806-43AF-9888-2359BF40C204}" type="datetime2">
              <a:rPr lang="en-US" smtClean="0"/>
              <a:t>Monday, May 8,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673C2-FB1E-46F5-8CFB-93B9DB807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E2120-410F-4382-81AB-37F161F7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79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02222-E41B-48E7-BF06-5C5509D6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EE14D2D-B1AF-4197-82D6-FC1F8BD05681}" type="datetime2">
              <a:rPr lang="en-US" smtClean="0"/>
              <a:t>Monday, May 8,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A636E3-B721-46E8-882F-C123530F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C1178-3E0E-449A-B799-009C04C06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27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3392-4FF4-4922-A14E-8AA23A9BD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FB38E-5055-4C9B-9A3B-A7B3A4887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832" y="393192"/>
            <a:ext cx="7379208" cy="555955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EC2DB-2ED3-408C-BFF2-F413C9D8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3550"/>
            <a:ext cx="3447288" cy="421919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74FDF-3000-4B2C-AC88-8CE34D6805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98771CEB-9838-4245-91B8-EFBAFE2D8B44}" type="datetime2">
              <a:rPr lang="en-US" smtClean="0"/>
              <a:t>Monday, May 8,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0B7F4-5B8C-49BD-9BDA-FCBD13E2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2BC00-0803-4A53-8657-91CE0DB80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39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C2A98-C272-40D9-B75A-77A3D5867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50DAC-9AC3-4A9A-91B7-6C95E43625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70832" y="441324"/>
            <a:ext cx="7373112" cy="55114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21B04-C243-49A9-B5D3-483379290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5200"/>
            <a:ext cx="3447288" cy="42147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E949C-DD35-44F6-B45A-35134D7E1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1D3F6BF-A585-41F8-88DF-7E5D069F892A}" type="datetime2">
              <a:rPr lang="en-US" smtClean="0"/>
              <a:t>Monday, May 8,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70102-4B8E-4FEC-9BB7-97FDC1EAB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693AF-08A9-4388-A9B8-174D5395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55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DDBCE8-F60C-4E3A-83C0-BDE8DD2DE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1984" cy="1141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BC57F-72F2-48BC-B1EE-1F2C6155D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33550"/>
            <a:ext cx="11293200" cy="3783013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FBC45-A4BC-4EE5-82B1-8BC791225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E1300-1995-409E-B058-59180872B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39030E9-7F3B-403F-96B2-7C2C627C3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Monday, May 8,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4081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37" r:id="rId6"/>
    <p:sldLayoutId id="2147483733" r:id="rId7"/>
    <p:sldLayoutId id="2147483734" r:id="rId8"/>
    <p:sldLayoutId id="2147483735" r:id="rId9"/>
    <p:sldLayoutId id="2147483736" r:id="rId10"/>
    <p:sldLayoutId id="214748373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i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0000" indent="-448056" algn="l" defTabSz="914400" rtl="0" eaLnBrk="1" latinLnBrk="0" hangingPunct="1">
        <a:lnSpc>
          <a:spcPct val="140000"/>
        </a:lnSpc>
        <a:spcBef>
          <a:spcPts val="10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1pPr>
      <a:lvl2pPr marL="90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2pPr>
      <a:lvl3pPr marL="135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3pPr>
      <a:lvl4pPr marL="180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4pPr>
      <a:lvl5pPr marL="225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8C448D53-ACA1-4CA4-B08A-09FB0780C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C9ADA76-4AC1-4C05-B2D3-F9AB4544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1900" y="448056"/>
            <a:ext cx="5428996" cy="3401568"/>
          </a:xfrm>
        </p:spPr>
        <p:txBody>
          <a:bodyPr>
            <a:normAutofit/>
          </a:bodyPr>
          <a:lstStyle/>
          <a:p>
            <a:r>
              <a:rPr lang="fr-BE" dirty="0"/>
              <a:t>Mon projet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C0CFBC4-13A3-4790-91AF-69E6360725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1900" y="4471416"/>
            <a:ext cx="5428996" cy="1481328"/>
          </a:xfrm>
        </p:spPr>
        <p:txBody>
          <a:bodyPr>
            <a:normAutofit/>
          </a:bodyPr>
          <a:lstStyle/>
          <a:p>
            <a:r>
              <a:rPr lang="fr-BE" dirty="0"/>
              <a:t>Réaliser un livre d’histoires sur Saint-Nicolas et le lire aux élèves de maternelle. </a:t>
            </a:r>
          </a:p>
        </p:txBody>
      </p:sp>
      <p:pic>
        <p:nvPicPr>
          <p:cNvPr id="4" name="Picture 3" descr="Arrière-plan en poudre bleu et orange">
            <a:extLst>
              <a:ext uri="{FF2B5EF4-FFF2-40B4-BE49-F238E27FC236}">
                <a16:creationId xmlns:a16="http://schemas.microsoft.com/office/drawing/2014/main" id="{448300F4-69FA-47DD-B32C-03E9D50457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334" b="1"/>
          <a:stretch/>
        </p:blipFill>
        <p:spPr>
          <a:xfrm>
            <a:off x="451104" y="891808"/>
            <a:ext cx="5422576" cy="4660383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B5719CE-F76F-4313-9A48-ADF79E67B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18321" y="4122000"/>
            <a:ext cx="544709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46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3E905E4-EF0C-4890-85FA-2CF6EEF55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7F915FA-5708-45F9-87D4-BE8E038CF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52432" cy="860400"/>
          </a:xfrm>
        </p:spPr>
        <p:txBody>
          <a:bodyPr anchor="b">
            <a:normAutofit/>
          </a:bodyPr>
          <a:lstStyle/>
          <a:p>
            <a:r>
              <a:rPr lang="fr-BE" sz="3000"/>
              <a:t>Concours pour la couverture du livre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2E796E-8D19-4926-B7B8-653B01939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1609200"/>
            <a:ext cx="3454116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F78E876-ABAC-498C-8C4A-99DCCABE5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944000"/>
            <a:ext cx="3452432" cy="4006800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63FD3F54-171D-400B-A92F-1C712B027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900" y="450000"/>
            <a:ext cx="7344000" cy="5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38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D86DADD-940E-4CC1-AF60-0D36FB29B1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EB2E97E-EFE9-45F3-85AD-C2B98FBC6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5432044" cy="860400"/>
          </a:xfrm>
        </p:spPr>
        <p:txBody>
          <a:bodyPr anchor="b">
            <a:normAutofit/>
          </a:bodyPr>
          <a:lstStyle/>
          <a:p>
            <a:r>
              <a:rPr lang="fr-BE" dirty="0"/>
              <a:t>Livre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2E796E-8D19-4926-B7B8-653B01939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1609200"/>
            <a:ext cx="5434694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DE049A0-802F-4A3F-9ABF-3E0702826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944000"/>
            <a:ext cx="5432044" cy="4006800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filtered-FDCAD91D-F62E-42A5-AA58-EEA624DACAA0">
            <a:hlinkClick r:id="" action="ppaction://media"/>
            <a:extLst>
              <a:ext uri="{FF2B5EF4-FFF2-40B4-BE49-F238E27FC236}">
                <a16:creationId xmlns:a16="http://schemas.microsoft.com/office/drawing/2014/main" id="{C7B7CD83-B594-41F2-AF0E-C7BAE60FD2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48575" y="145200"/>
            <a:ext cx="3207827" cy="602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0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1D9D766-3B0F-47FE-96C2-31AB8A958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E742E7B-B99B-469C-BD8B-27D2EE586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52432" cy="860400"/>
          </a:xfrm>
        </p:spPr>
        <p:txBody>
          <a:bodyPr anchor="b">
            <a:normAutofit/>
          </a:bodyPr>
          <a:lstStyle/>
          <a:p>
            <a:r>
              <a:rPr lang="fr-BE" dirty="0"/>
              <a:t>Lecture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32E796E-8D19-4926-B7B8-653B01939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1609200"/>
            <a:ext cx="3454116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6A9C235-922D-4FDB-A5F7-A61F62C04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944000"/>
            <a:ext cx="3452432" cy="4006800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E3DAE26-72CE-4064-8AF8-01FF3E4943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37"/>
          <a:stretch/>
        </p:blipFill>
        <p:spPr>
          <a:xfrm>
            <a:off x="4367214" y="450001"/>
            <a:ext cx="3600687" cy="5508001"/>
          </a:xfrm>
          <a:custGeom>
            <a:avLst/>
            <a:gdLst/>
            <a:ahLst/>
            <a:cxnLst/>
            <a:rect l="l" t="t" r="r" b="b"/>
            <a:pathLst>
              <a:path w="3600687" h="5508001">
                <a:moveTo>
                  <a:pt x="0" y="0"/>
                </a:moveTo>
                <a:lnTo>
                  <a:pt x="3600687" y="0"/>
                </a:lnTo>
                <a:lnTo>
                  <a:pt x="3600687" y="5508001"/>
                </a:lnTo>
                <a:lnTo>
                  <a:pt x="0" y="5508000"/>
                </a:lnTo>
                <a:close/>
              </a:path>
            </a:pathLst>
          </a:cu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80F1D9F-16CA-44D7-8A40-C4F434786A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89" r="24682"/>
          <a:stretch/>
        </p:blipFill>
        <p:spPr>
          <a:xfrm>
            <a:off x="8147900" y="450001"/>
            <a:ext cx="3600689" cy="5508001"/>
          </a:xfrm>
          <a:custGeom>
            <a:avLst/>
            <a:gdLst/>
            <a:ahLst/>
            <a:cxnLst/>
            <a:rect l="l" t="t" r="r" b="b"/>
            <a:pathLst>
              <a:path w="3600689" h="5508001">
                <a:moveTo>
                  <a:pt x="0" y="0"/>
                </a:moveTo>
                <a:lnTo>
                  <a:pt x="3600689" y="1"/>
                </a:lnTo>
                <a:lnTo>
                  <a:pt x="3600689" y="5508001"/>
                </a:lnTo>
                <a:lnTo>
                  <a:pt x="0" y="5508001"/>
                </a:ln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62C8FA-9D55-D81D-F3AB-B257AE35AE3F}"/>
              </a:ext>
            </a:extLst>
          </p:cNvPr>
          <p:cNvSpPr/>
          <p:nvPr/>
        </p:nvSpPr>
        <p:spPr>
          <a:xfrm>
            <a:off x="5024582" y="2346036"/>
            <a:ext cx="295563" cy="350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610B64-1A6D-17AC-048C-FC77060F2BA8}"/>
              </a:ext>
            </a:extLst>
          </p:cNvPr>
          <p:cNvSpPr/>
          <p:nvPr/>
        </p:nvSpPr>
        <p:spPr>
          <a:xfrm>
            <a:off x="6474691" y="2521527"/>
            <a:ext cx="295563" cy="350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625940-1AA5-C0A4-B350-02618E9EA6B3}"/>
              </a:ext>
            </a:extLst>
          </p:cNvPr>
          <p:cNvSpPr/>
          <p:nvPr/>
        </p:nvSpPr>
        <p:spPr>
          <a:xfrm>
            <a:off x="9347200" y="2521527"/>
            <a:ext cx="591127" cy="350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87908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93E905E4-EF0C-4890-85FA-2CF6EEF55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626B0DF-ABC2-4503-BB92-779BB5FEB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52432" cy="860400"/>
          </a:xfrm>
        </p:spPr>
        <p:txBody>
          <a:bodyPr anchor="b">
            <a:normAutofit/>
          </a:bodyPr>
          <a:lstStyle/>
          <a:p>
            <a:r>
              <a:rPr lang="fr-BE" dirty="0"/>
              <a:t>Mon soleil 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32E796E-8D19-4926-B7B8-653B01939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1609200"/>
            <a:ext cx="3454116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E30945E7-DC57-4784-AA5B-4061A4F22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944000"/>
            <a:ext cx="3452432" cy="4006800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882699CC-4A24-49F0-9B0A-D406F9216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824" y="450000"/>
            <a:ext cx="6972152" cy="5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85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F43649-A61A-4722-B874-497CBD41A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Au préalable, nous avons vu : </a:t>
            </a:r>
            <a:br>
              <a:rPr lang="fr-BE"/>
            </a:br>
            <a:endParaRPr lang="fr-BE" dirty="0"/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BD19B183-0F42-4461-9E1E-8B846544D4F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8056" y="1735200"/>
          <a:ext cx="11293200" cy="3783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0299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E905E4-EF0C-4890-85FA-2CF6EEF55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E9DDB55-A834-4750-AC4F-6C58EC57B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52432" cy="860400"/>
          </a:xfrm>
        </p:spPr>
        <p:txBody>
          <a:bodyPr anchor="b">
            <a:normAutofit/>
          </a:bodyPr>
          <a:lstStyle/>
          <a:p>
            <a:r>
              <a:rPr lang="fr-BE" sz="2700"/>
              <a:t>1) 1</a:t>
            </a:r>
            <a:r>
              <a:rPr lang="fr-BE" sz="2700" baseline="30000"/>
              <a:t>er</a:t>
            </a:r>
            <a:r>
              <a:rPr lang="fr-BE" sz="2700"/>
              <a:t> jet de leur histoire </a:t>
            </a:r>
            <a:br>
              <a:rPr lang="fr-BE" sz="2700"/>
            </a:br>
            <a:endParaRPr lang="fr-BE" sz="27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2E796E-8D19-4926-B7B8-653B01939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1609200"/>
            <a:ext cx="3454116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9EDAC8-03F4-4B38-B1B5-03A2846B5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944000"/>
            <a:ext cx="3452432" cy="4006800"/>
          </a:xfrm>
        </p:spPr>
        <p:txBody>
          <a:bodyPr>
            <a:normAutofit/>
          </a:bodyPr>
          <a:lstStyle/>
          <a:p>
            <a:pPr marL="1944" indent="0">
              <a:buNone/>
            </a:pPr>
            <a:r>
              <a:rPr lang="fr-BE" dirty="0"/>
              <a:t>Tous les élèves ont reçu une feuille pour écrire leur 1</a:t>
            </a:r>
            <a:r>
              <a:rPr lang="fr-BE" baseline="30000" dirty="0"/>
              <a:t>er</a:t>
            </a:r>
            <a:r>
              <a:rPr lang="fr-BE" dirty="0"/>
              <a:t> jet  ainsi qu’une grille critériée. </a:t>
            </a:r>
          </a:p>
          <a:p>
            <a:pPr marL="1944" indent="0">
              <a:buNone/>
            </a:pPr>
            <a:endParaRPr lang="fr-BE" dirty="0"/>
          </a:p>
        </p:txBody>
      </p:sp>
      <p:pic>
        <p:nvPicPr>
          <p:cNvPr id="5" name="Image 4" descr="Une image contenant table&#10;&#10;Description générée automatiquement">
            <a:extLst>
              <a:ext uri="{FF2B5EF4-FFF2-40B4-BE49-F238E27FC236}">
                <a16:creationId xmlns:a16="http://schemas.microsoft.com/office/drawing/2014/main" id="{0D00A9B5-224D-449A-B282-4AC40C7AC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13" y="620519"/>
            <a:ext cx="7381375" cy="516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41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DA1AEDF7-1A2B-4639-9399-2717938FF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B342142-2D44-4467-B485-4D3C8D060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0532" cy="986400"/>
          </a:xfrm>
        </p:spPr>
        <p:txBody>
          <a:bodyPr anchor="b">
            <a:normAutofit/>
          </a:bodyPr>
          <a:lstStyle/>
          <a:p>
            <a:r>
              <a:rPr lang="fr-BE" sz="6400"/>
              <a:t>Les 1</a:t>
            </a:r>
            <a:r>
              <a:rPr lang="fr-BE" sz="6400" baseline="30000"/>
              <a:t>er</a:t>
            </a:r>
            <a:r>
              <a:rPr lang="fr-BE" sz="6400"/>
              <a:t> jets …</a:t>
            </a:r>
          </a:p>
        </p:txBody>
      </p:sp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B32E796E-8D19-4926-B7B8-653B01939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1609200"/>
            <a:ext cx="113004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910991EC-1F4A-4EC4-9AA2-5D5068FD39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6" r="14411"/>
          <a:stretch/>
        </p:blipFill>
        <p:spPr>
          <a:xfrm>
            <a:off x="450000" y="2059201"/>
            <a:ext cx="2338262" cy="3891597"/>
          </a:xfrm>
          <a:custGeom>
            <a:avLst/>
            <a:gdLst/>
            <a:ahLst/>
            <a:cxnLst/>
            <a:rect l="l" t="t" r="r" b="b"/>
            <a:pathLst>
              <a:path w="2338262" h="3891597">
                <a:moveTo>
                  <a:pt x="0" y="0"/>
                </a:moveTo>
                <a:lnTo>
                  <a:pt x="2338262" y="0"/>
                </a:lnTo>
                <a:lnTo>
                  <a:pt x="2338262" y="3891597"/>
                </a:lnTo>
                <a:lnTo>
                  <a:pt x="0" y="38915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9445105-BC63-43CB-9068-12B8BD2222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8" r="13569"/>
          <a:stretch/>
        </p:blipFill>
        <p:spPr>
          <a:xfrm>
            <a:off x="2968262" y="2059201"/>
            <a:ext cx="2338262" cy="3891597"/>
          </a:xfrm>
          <a:custGeom>
            <a:avLst/>
            <a:gdLst/>
            <a:ahLst/>
            <a:cxnLst/>
            <a:rect l="l" t="t" r="r" b="b"/>
            <a:pathLst>
              <a:path w="2338262" h="3891597">
                <a:moveTo>
                  <a:pt x="0" y="0"/>
                </a:moveTo>
                <a:lnTo>
                  <a:pt x="2338262" y="0"/>
                </a:lnTo>
                <a:lnTo>
                  <a:pt x="2338262" y="3891597"/>
                </a:lnTo>
                <a:lnTo>
                  <a:pt x="0" y="38915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4932DE2-FCB4-4FFC-BCA5-526891AF7D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75" r="9112"/>
          <a:stretch/>
        </p:blipFill>
        <p:spPr>
          <a:xfrm>
            <a:off x="5486524" y="2059201"/>
            <a:ext cx="2338264" cy="3891597"/>
          </a:xfrm>
          <a:custGeom>
            <a:avLst/>
            <a:gdLst/>
            <a:ahLst/>
            <a:cxnLst/>
            <a:rect l="l" t="t" r="r" b="b"/>
            <a:pathLst>
              <a:path w="2338264" h="3891597">
                <a:moveTo>
                  <a:pt x="0" y="0"/>
                </a:moveTo>
                <a:lnTo>
                  <a:pt x="2338264" y="0"/>
                </a:lnTo>
                <a:lnTo>
                  <a:pt x="2338264" y="3891597"/>
                </a:lnTo>
                <a:lnTo>
                  <a:pt x="0" y="389159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7A7923-3209-4CE9-9249-7B95FB1A7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6588" y="1944000"/>
            <a:ext cx="3490212" cy="4006800"/>
          </a:xfrm>
        </p:spPr>
        <p:txBody>
          <a:bodyPr>
            <a:normAutofit/>
          </a:bodyPr>
          <a:lstStyle/>
          <a:p>
            <a:pPr marL="1944" indent="0">
              <a:buNone/>
            </a:pPr>
            <a:r>
              <a:rPr lang="fr-BE" dirty="0"/>
              <a:t>Les élèves devaient écrire leur premier jet et venir près de moi lorsqu’ils avaient fini. Je faisais une première correction avec le code CHAMPIONS et ils corrigeaient eux-mêmes. </a:t>
            </a:r>
          </a:p>
          <a:p>
            <a:pPr marL="1944" indent="0"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85714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6CC717-08C5-4F3E-B8AA-BA93C8755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2E5B6AE-5EFE-45F0-A2AE-ED771CA3D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1574B33-30AD-4F81-BABF-C83B56A99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662400"/>
            <a:ext cx="11293200" cy="1000800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5400" dirty="0" err="1"/>
              <a:t>Cartes</a:t>
            </a:r>
            <a:r>
              <a:rPr lang="en-US" sz="5400" dirty="0"/>
              <a:t> </a:t>
            </a:r>
            <a:r>
              <a:rPr lang="en-US" sz="5400" dirty="0" err="1"/>
              <a:t>d’aide</a:t>
            </a:r>
            <a:r>
              <a:rPr lang="en-US" sz="5400" dirty="0"/>
              <a:t> pour </a:t>
            </a:r>
            <a:r>
              <a:rPr lang="en-US" sz="5400" dirty="0" err="1"/>
              <a:t>l’écriture</a:t>
            </a:r>
            <a:r>
              <a:rPr lang="en-US" sz="5400" dirty="0"/>
              <a:t> de </a:t>
            </a:r>
            <a:r>
              <a:rPr lang="en-US" sz="5400" dirty="0" err="1"/>
              <a:t>l’histoire</a:t>
            </a:r>
            <a:r>
              <a:rPr lang="en-US" sz="5400" dirty="0"/>
              <a:t>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255B435-D9F3-4A31-B89E-36741390D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450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Espace réservé du contenu 4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C3E43641-CC31-4686-B3BB-B7CD97232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9"/>
          <a:stretch/>
        </p:blipFill>
        <p:spPr>
          <a:xfrm>
            <a:off x="20" y="2959198"/>
            <a:ext cx="12191980" cy="389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1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4925016-C67B-4188-B5DB-5C9F831A3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079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079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940BA9E-8BFA-434D-8216-4F515213F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93192"/>
            <a:ext cx="11301984" cy="859536"/>
          </a:xfrm>
        </p:spPr>
        <p:txBody>
          <a:bodyPr anchor="b">
            <a:normAutofit/>
          </a:bodyPr>
          <a:lstStyle/>
          <a:p>
            <a:r>
              <a:rPr lang="fr-BE" dirty="0"/>
              <a:t>Correction de toutes les productions écrites.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52BBAB-664F-48C3-A5C1-4CE9D3555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9400" y="16092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3BEAA7-B52E-466A-AEE3-1C2C0F8E9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832" y="1947672"/>
            <a:ext cx="7379208" cy="4005072"/>
          </a:xfrm>
        </p:spPr>
        <p:txBody>
          <a:bodyPr>
            <a:normAutofit/>
          </a:bodyPr>
          <a:lstStyle/>
          <a:p>
            <a:pPr marL="1944" indent="0">
              <a:buNone/>
            </a:pPr>
            <a:r>
              <a:rPr lang="fr-BE" sz="3200" dirty="0"/>
              <a:t>Après avoir tout corrigé, j’ai rendu les feuilles aux élèves qui ont tout corrigé. Je les ai à nouveau reprises pour les corriger. </a:t>
            </a:r>
          </a:p>
        </p:txBody>
      </p:sp>
    </p:spTree>
    <p:extLst>
      <p:ext uri="{BB962C8B-B14F-4D97-AF65-F5344CB8AC3E}">
        <p14:creationId xmlns:p14="http://schemas.microsoft.com/office/powerpoint/2010/main" val="191744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1D9D766-3B0F-47FE-96C2-31AB8A958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E7AAC20-B164-4676-BBB7-B7A95D4AD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52432" cy="860400"/>
          </a:xfrm>
        </p:spPr>
        <p:txBody>
          <a:bodyPr anchor="b">
            <a:normAutofit/>
          </a:bodyPr>
          <a:lstStyle/>
          <a:p>
            <a:r>
              <a:rPr lang="fr-BE" sz="3000"/>
              <a:t>Ecriture au propre des productions écrites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2E796E-8D19-4926-B7B8-653B01939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1609200"/>
            <a:ext cx="3454116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0DF3C4A-4C48-40CA-A8DD-EB4068511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944000"/>
            <a:ext cx="3452432" cy="4006800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FCF1199-74FE-4E7F-868E-ED4412D1D9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8" r="9569"/>
          <a:stretch/>
        </p:blipFill>
        <p:spPr>
          <a:xfrm>
            <a:off x="4367214" y="450001"/>
            <a:ext cx="3600687" cy="5508001"/>
          </a:xfrm>
          <a:custGeom>
            <a:avLst/>
            <a:gdLst/>
            <a:ahLst/>
            <a:cxnLst/>
            <a:rect l="l" t="t" r="r" b="b"/>
            <a:pathLst>
              <a:path w="3600687" h="5508001">
                <a:moveTo>
                  <a:pt x="0" y="0"/>
                </a:moveTo>
                <a:lnTo>
                  <a:pt x="3600687" y="0"/>
                </a:lnTo>
                <a:lnTo>
                  <a:pt x="3600687" y="5508001"/>
                </a:lnTo>
                <a:lnTo>
                  <a:pt x="0" y="5508000"/>
                </a:lnTo>
                <a:close/>
              </a:path>
            </a:pathLst>
          </a:cu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9605073-82D6-41AD-8CA7-6D7899C7DF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25" r="3413"/>
          <a:stretch/>
        </p:blipFill>
        <p:spPr>
          <a:xfrm>
            <a:off x="8147900" y="450001"/>
            <a:ext cx="3600689" cy="5508001"/>
          </a:xfrm>
          <a:custGeom>
            <a:avLst/>
            <a:gdLst/>
            <a:ahLst/>
            <a:cxnLst/>
            <a:rect l="l" t="t" r="r" b="b"/>
            <a:pathLst>
              <a:path w="3600689" h="5508001">
                <a:moveTo>
                  <a:pt x="0" y="0"/>
                </a:moveTo>
                <a:lnTo>
                  <a:pt x="3600689" y="1"/>
                </a:lnTo>
                <a:lnTo>
                  <a:pt x="3600689" y="5508001"/>
                </a:lnTo>
                <a:lnTo>
                  <a:pt x="0" y="550800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89280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69660069-3B2A-40F4-AF45-4A8FD596D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8966EB5-58A3-49FA-9AA7-5469A0C07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799"/>
            <a:ext cx="2854800" cy="6026399"/>
          </a:xfrm>
        </p:spPr>
        <p:txBody>
          <a:bodyPr>
            <a:normAutofit/>
          </a:bodyPr>
          <a:lstStyle/>
          <a:p>
            <a:r>
              <a:rPr lang="fr-BE"/>
              <a:t>Création par chaque enfant de la page de couverture de SON histoire </a:t>
            </a:r>
            <a:endParaRPr lang="fr-BE" dirty="0"/>
          </a:p>
        </p:txBody>
      </p:sp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7F935FD8-9F2E-4F15-8ED9-1C692DA6F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44000" y="450000"/>
            <a:ext cx="0" cy="59652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D3C1C8-913F-4833-B23A-282B52586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2800" y="323999"/>
            <a:ext cx="7056000" cy="2905200"/>
          </a:xfrm>
        </p:spPr>
        <p:txBody>
          <a:bodyPr>
            <a:normAutofit/>
          </a:bodyPr>
          <a:lstStyle/>
          <a:p>
            <a:pPr marL="1944" indent="0">
              <a:buNone/>
            </a:pPr>
            <a:r>
              <a:rPr lang="fr-BE" u="sng" dirty="0"/>
              <a:t>Consigne </a:t>
            </a:r>
            <a:r>
              <a:rPr lang="fr-BE" dirty="0"/>
              <a:t>: écrire le titre de ton histoire + faire une illustration en rapport avec ton histoire </a:t>
            </a:r>
          </a:p>
          <a:p>
            <a:pPr marL="1944" indent="0">
              <a:buNone/>
            </a:pPr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ECFE523-07E8-4481-A5A0-77E44FE17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449" y="4010024"/>
            <a:ext cx="2007263" cy="2676350"/>
          </a:xfrm>
          <a:custGeom>
            <a:avLst/>
            <a:gdLst/>
            <a:ahLst/>
            <a:cxnLst/>
            <a:rect l="l" t="t" r="r" b="b"/>
            <a:pathLst>
              <a:path w="1629000" h="2777300">
                <a:moveTo>
                  <a:pt x="0" y="0"/>
                </a:moveTo>
                <a:lnTo>
                  <a:pt x="1629000" y="0"/>
                </a:lnTo>
                <a:lnTo>
                  <a:pt x="1629000" y="2777300"/>
                </a:lnTo>
                <a:lnTo>
                  <a:pt x="0" y="27773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4872312-B04F-471F-9048-27C357CA3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633" y="876848"/>
            <a:ext cx="2007263" cy="2676350"/>
          </a:xfrm>
          <a:custGeom>
            <a:avLst/>
            <a:gdLst/>
            <a:ahLst/>
            <a:cxnLst/>
            <a:rect l="l" t="t" r="r" b="b"/>
            <a:pathLst>
              <a:path w="1629000" h="2777300">
                <a:moveTo>
                  <a:pt x="0" y="0"/>
                </a:moveTo>
                <a:lnTo>
                  <a:pt x="1629000" y="0"/>
                </a:lnTo>
                <a:lnTo>
                  <a:pt x="1629000" y="2777300"/>
                </a:lnTo>
                <a:lnTo>
                  <a:pt x="0" y="27773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DC7D310-36DF-4AF0-A039-6288BE21A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519" y="2472839"/>
            <a:ext cx="3099781" cy="4133041"/>
          </a:xfrm>
          <a:custGeom>
            <a:avLst/>
            <a:gdLst/>
            <a:ahLst/>
            <a:cxnLst/>
            <a:rect l="l" t="t" r="r" b="b"/>
            <a:pathLst>
              <a:path w="1629000" h="2777300">
                <a:moveTo>
                  <a:pt x="0" y="0"/>
                </a:moveTo>
                <a:lnTo>
                  <a:pt x="1629000" y="0"/>
                </a:lnTo>
                <a:lnTo>
                  <a:pt x="1629000" y="2777300"/>
                </a:lnTo>
                <a:lnTo>
                  <a:pt x="0" y="27773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0873A0D-7315-4B19-8737-6D58873CB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7339" y="876848"/>
            <a:ext cx="3014921" cy="4019895"/>
          </a:xfrm>
          <a:custGeom>
            <a:avLst/>
            <a:gdLst/>
            <a:ahLst/>
            <a:cxnLst/>
            <a:rect l="l" t="t" r="r" b="b"/>
            <a:pathLst>
              <a:path w="1629000" h="2777300">
                <a:moveTo>
                  <a:pt x="0" y="0"/>
                </a:moveTo>
                <a:lnTo>
                  <a:pt x="1629000" y="0"/>
                </a:lnTo>
                <a:lnTo>
                  <a:pt x="1629000" y="2777300"/>
                </a:lnTo>
                <a:lnTo>
                  <a:pt x="0" y="2777300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39815909"/>
      </p:ext>
    </p:extLst>
  </p:cSld>
  <p:clrMapOvr>
    <a:masterClrMapping/>
  </p:clrMapOvr>
</p:sld>
</file>

<file path=ppt/theme/theme1.xml><?xml version="1.0" encoding="utf-8"?>
<a:theme xmlns:a="http://schemas.openxmlformats.org/drawingml/2006/main" name="ThinLineVTI">
  <a:themeElements>
    <a:clrScheme name="ThinLines Color Schem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AC8"/>
      </a:accent1>
      <a:accent2>
        <a:srgbClr val="794DFF"/>
      </a:accent2>
      <a:accent3>
        <a:srgbClr val="00D17D"/>
      </a:accent3>
      <a:accent4>
        <a:srgbClr val="404040"/>
      </a:accent4>
      <a:accent5>
        <a:srgbClr val="FE5D21"/>
      </a:accent5>
      <a:accent6>
        <a:srgbClr val="B3B3B3"/>
      </a:accent6>
      <a:hlink>
        <a:srgbClr val="3E8FF1"/>
      </a:hlink>
      <a:folHlink>
        <a:srgbClr val="939393"/>
      </a:folHlink>
    </a:clrScheme>
    <a:fontScheme name="Custom 3">
      <a:majorFont>
        <a:latin typeface="Source Sans Pro Light"/>
        <a:ea typeface=""/>
        <a:cs typeface=""/>
      </a:majorFont>
      <a:minorFont>
        <a:latin typeface="Source Sans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inLineVTI" id="{DA2A884B-D36C-4F63-9FE8-3C89F2B99A40}" vid="{62C1F77B-42AE-47B9-869B-5CE48C8ED8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179</Words>
  <Application>Microsoft Office PowerPoint</Application>
  <PresentationFormat>Grand écran</PresentationFormat>
  <Paragraphs>20</Paragraphs>
  <Slides>12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Calibri Light</vt:lpstr>
      <vt:lpstr>Source Sans Pro</vt:lpstr>
      <vt:lpstr>Source Sans Pro Light</vt:lpstr>
      <vt:lpstr>ThinLineVTI</vt:lpstr>
      <vt:lpstr>Mon projet </vt:lpstr>
      <vt:lpstr>Mon soleil </vt:lpstr>
      <vt:lpstr>Au préalable, nous avons vu :  </vt:lpstr>
      <vt:lpstr>1) 1er jet de leur histoire  </vt:lpstr>
      <vt:lpstr>Les 1er jets …</vt:lpstr>
      <vt:lpstr>Cartes d’aide pour l’écriture de l’histoire </vt:lpstr>
      <vt:lpstr>Correction de toutes les productions écrites. </vt:lpstr>
      <vt:lpstr>Ecriture au propre des productions écrites </vt:lpstr>
      <vt:lpstr>Création par chaque enfant de la page de couverture de SON histoire </vt:lpstr>
      <vt:lpstr>Concours pour la couverture du livre </vt:lpstr>
      <vt:lpstr>Livre </vt:lpstr>
      <vt:lpstr>Lecture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 projet</dc:title>
  <dc:creator>Conoir Valentine</dc:creator>
  <cp:lastModifiedBy>Conoir Valentine</cp:lastModifiedBy>
  <cp:revision>2</cp:revision>
  <dcterms:created xsi:type="dcterms:W3CDTF">2021-12-07T20:42:25Z</dcterms:created>
  <dcterms:modified xsi:type="dcterms:W3CDTF">2023-05-08T12:54:33Z</dcterms:modified>
</cp:coreProperties>
</file>